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646" autoAdjust="0"/>
  </p:normalViewPr>
  <p:slideViewPr>
    <p:cSldViewPr snapToGrid="0" snapToObjects="1">
      <p:cViewPr varScale="1">
        <p:scale>
          <a:sx n="93" d="100"/>
          <a:sy n="93" d="100"/>
        </p:scale>
        <p:origin x="1236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592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Lesson 6 is the assessment lesson. Students complete a 20-question multiple choice test, then self-assess, mark their work, complete corrections, and identify areas for improvement. This lesson structure: 5 min retrieval → 25 min assessment → 15 min self-assessment/marking → 10 min corrections → 5 min improvement planning.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 (5 mins)</a:t>
            </a:r>
          </a:p>
          <a:p>
            <a:endParaRPr/>
          </a:p>
          <a:p>
            <a:r>
              <a:t>Quick verbal warm-up to activate knowledge before assessment.</a:t>
            </a:r>
          </a:p>
          <a:p>
            <a:endParaRPr/>
          </a:p>
          <a:p>
            <a:r>
              <a:t>Expected answers:</a:t>
            </a:r>
          </a:p>
          <a:p>
            <a:r>
              <a:t>- Applications: Netflix, Siri, face recognition, spam filters, etc.</a:t>
            </a:r>
          </a:p>
          <a:p>
            <a:r>
              <a:t>- Training data: Examples AI learns from</a:t>
            </a:r>
          </a:p>
          <a:p>
            <a:r>
              <a:t>- Humans control AI</a:t>
            </a:r>
          </a:p>
          <a:p>
            <a:r>
              <a:t>- Safety: Data privacy, bias, inaccurate outputs, etc.</a:t>
            </a:r>
          </a:p>
          <a:p>
            <a:r>
              <a:t>- AI mistakes: Hallucinations, biased results, facial recognition errors</a:t>
            </a:r>
          </a:p>
          <a:p>
            <a:endParaRPr/>
          </a:p>
          <a:p>
            <a:r>
              <a:t>Review vocabulary on board:</a:t>
            </a:r>
          </a:p>
          <a:p>
            <a:r>
              <a:t>- Artificial Intelligence, Machine Learning, Algorithm, Training Data, Narrow AI, Human Agency, Data Privacy, Bias</a:t>
            </a:r>
          </a:p>
          <a:p>
            <a:endParaRPr/>
          </a:p>
          <a:p>
            <a:r>
              <a:t>Explain today's structure:</a:t>
            </a:r>
          </a:p>
          <a:p>
            <a:r>
              <a:t>'You'll take a test, mark your own work, then improve your understanding of anything you got wrong. This is to help YOU learn, not just to give you a grade.'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ASSESSMENT (25 mins)</a:t>
            </a:r>
          </a:p>
          <a:p>
            <a:endParaRPr/>
          </a:p>
          <a:p>
            <a:r>
              <a:t>Hand out assessment papers.</a:t>
            </a:r>
          </a:p>
          <a:p>
            <a:endParaRPr/>
          </a:p>
          <a:p>
            <a:r>
              <a:t>Instructions to students:</a:t>
            </a:r>
          </a:p>
          <a:p>
            <a:r>
              <a:t>- Read each question carefully</a:t>
            </a:r>
          </a:p>
          <a:p>
            <a:r>
              <a:t>- Choose the best answer (A, B, C, or D)</a:t>
            </a:r>
          </a:p>
          <a:p>
            <a:r>
              <a:t>- Write your answer clearly</a:t>
            </a:r>
          </a:p>
          <a:p>
            <a:r>
              <a:t>- If you finish early, check your answers</a:t>
            </a:r>
          </a:p>
          <a:p>
            <a:r>
              <a:t>- No talking during the test</a:t>
            </a:r>
          </a:p>
          <a:p>
            <a:endParaRPr/>
          </a:p>
          <a:p>
            <a:r>
              <a:t>Circulate to ensure:</a:t>
            </a:r>
          </a:p>
          <a:p>
            <a:r>
              <a:t>- Students working independently</a:t>
            </a:r>
          </a:p>
          <a:p>
            <a:r>
              <a:t>- Questions understood</a:t>
            </a:r>
          </a:p>
          <a:p>
            <a:r>
              <a:t>- Time management (give 10-min and 5-min warnings)</a:t>
            </a:r>
          </a:p>
          <a:p>
            <a:endParaRPr/>
          </a:p>
          <a:p>
            <a:r>
              <a:t>Collect papers when time is up (or students finish early).</a:t>
            </a:r>
          </a:p>
          <a:p>
            <a:endParaRPr/>
          </a:p>
          <a:p>
            <a:r>
              <a:t>Note: Keep answer key ready for next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SELF-ASSESSMENT AND MARKING (15 mins total)</a:t>
            </a:r>
          </a:p>
          <a:p>
            <a:endParaRPr/>
          </a:p>
          <a:p>
            <a:r>
              <a:t>Part 1: Mark Your Work (5 mins)</a:t>
            </a:r>
          </a:p>
          <a:p>
            <a:endParaRPr/>
          </a:p>
          <a:p>
            <a:r>
              <a:t>Display answer key on board or hand out answer sheets.</a:t>
            </a:r>
          </a:p>
          <a:p>
            <a:endParaRPr/>
          </a:p>
          <a:p>
            <a:r>
              <a:t>Students:</a:t>
            </a:r>
          </a:p>
          <a:p>
            <a:r>
              <a:t>1. Mark each answer (✓ or ✗)</a:t>
            </a:r>
          </a:p>
          <a:p>
            <a:r>
              <a:t>2. Count total correct</a:t>
            </a:r>
          </a:p>
          <a:p>
            <a:r>
              <a:t>3. Calculate percentage (help if needed)</a:t>
            </a:r>
          </a:p>
          <a:p>
            <a:r>
              <a:t>4. Be honest - emphasise this is for their learning</a:t>
            </a:r>
          </a:p>
          <a:p>
            <a:endParaRPr/>
          </a:p>
          <a:p>
            <a:r>
              <a:t>Circulate to:</a:t>
            </a:r>
          </a:p>
          <a:p>
            <a:r>
              <a:t>- Check students marking accurately</a:t>
            </a:r>
          </a:p>
          <a:p>
            <a:r>
              <a:t>- Help with percentage calculations</a:t>
            </a:r>
          </a:p>
          <a:p>
            <a:r>
              <a:t>- Ensure honesty</a:t>
            </a:r>
          </a:p>
          <a:p>
            <a:endParaRPr/>
          </a:p>
          <a:p>
            <a:r>
              <a:t>Part 2: Understanding Results (5 mins)</a:t>
            </a:r>
          </a:p>
          <a:p>
            <a:endParaRPr/>
          </a:p>
          <a:p>
            <a:r>
              <a:t>Students complete self-assessment sheet:</a:t>
            </a:r>
          </a:p>
          <a:p>
            <a:endParaRPr/>
          </a:p>
          <a:p>
            <a:r>
              <a:t>Performance Levels:</a:t>
            </a:r>
          </a:p>
          <a:p>
            <a:r>
              <a:t>18-20: Excellent (mastered)</a:t>
            </a:r>
          </a:p>
          <a:p>
            <a:r>
              <a:t>15-17: Good (secure understanding)</a:t>
            </a:r>
          </a:p>
          <a:p>
            <a:r>
              <a:t>12-14: Developing (satisfactory)</a:t>
            </a:r>
          </a:p>
          <a:p>
            <a:r>
              <a:t>9-11: Needs Support</a:t>
            </a:r>
          </a:p>
          <a:p>
            <a:r>
              <a:t>Below 9: Requires Additional Help</a:t>
            </a:r>
          </a:p>
          <a:p>
            <a:endParaRPr/>
          </a:p>
          <a:p>
            <a:r>
              <a:t>Section Analysis:</a:t>
            </a:r>
          </a:p>
          <a:p>
            <a:r>
              <a:t>Count correct per section:</a:t>
            </a:r>
          </a:p>
          <a:p>
            <a:r>
              <a:t>- Section A: What is AI? (4 questions)</a:t>
            </a:r>
          </a:p>
          <a:p>
            <a:r>
              <a:t>- Section B: How AI Learns (4 questions)</a:t>
            </a:r>
          </a:p>
          <a:p>
            <a:r>
              <a:t>- Section C: AI in Daily Life (4 questions)</a:t>
            </a:r>
          </a:p>
          <a:p>
            <a:r>
              <a:t>- Section D: Human Agency (4 questions)</a:t>
            </a:r>
          </a:p>
          <a:p>
            <a:r>
              <a:t>- Section E: AI Safety (4 questions)</a:t>
            </a:r>
          </a:p>
          <a:p>
            <a:endParaRPr/>
          </a:p>
          <a:p>
            <a:r>
              <a:t>Circle sections scoring 2 or less - these need review.</a:t>
            </a:r>
          </a:p>
          <a:p>
            <a:endParaRPr/>
          </a:p>
          <a:p>
            <a:r>
              <a:t>Part 3: RAG Self-Assessment (5 mins)</a:t>
            </a:r>
          </a:p>
          <a:p>
            <a:endParaRPr/>
          </a:p>
          <a:p>
            <a:r>
              <a:t>For each topic, colour/mark:</a:t>
            </a:r>
          </a:p>
          <a:p>
            <a:r>
              <a:t>🟢 GREEN = I understand well</a:t>
            </a:r>
          </a:p>
          <a:p>
            <a:r>
              <a:t>🟡 AMBER = Partly understand, need practice</a:t>
            </a:r>
          </a:p>
          <a:p>
            <a:r>
              <a:t>🔴 RED = Don't understand, need help</a:t>
            </a:r>
          </a:p>
          <a:p>
            <a:endParaRPr/>
          </a:p>
          <a:p>
            <a:r>
              <a:t>Topics:</a:t>
            </a:r>
          </a:p>
          <a:p>
            <a:r>
              <a:t>1. What AI is and types</a:t>
            </a:r>
          </a:p>
          <a:p>
            <a:r>
              <a:t>2. How AI learns from training data</a:t>
            </a:r>
          </a:p>
          <a:p>
            <a:r>
              <a:t>3. Machine learning vs traditional programming</a:t>
            </a:r>
          </a:p>
          <a:p>
            <a:r>
              <a:t>4. AI applications in sectors</a:t>
            </a:r>
          </a:p>
          <a:p>
            <a:r>
              <a:t>5. AI helping people with disabilities</a:t>
            </a:r>
          </a:p>
          <a:p>
            <a:r>
              <a:t>6. Human agency and control</a:t>
            </a:r>
          </a:p>
          <a:p>
            <a:r>
              <a:t>7. Human accountability</a:t>
            </a:r>
          </a:p>
          <a:p>
            <a:r>
              <a:t>8. AI safety concerns</a:t>
            </a:r>
          </a:p>
          <a:p>
            <a:r>
              <a:t>9. Data privacy with AI</a:t>
            </a:r>
          </a:p>
          <a:p>
            <a:r>
              <a:t>10. AI bias and mistakes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CORRECTIONS (10 mins)</a:t>
            </a:r>
          </a:p>
          <a:p>
            <a:endParaRPr/>
          </a:p>
          <a:p>
            <a:r>
              <a:t>This is the MOST IMPORTANT part - learning from mistakes.</a:t>
            </a:r>
          </a:p>
          <a:p>
            <a:endParaRPr/>
          </a:p>
          <a:p>
            <a:r>
              <a:t>Instruction: 'Now we learn from our mistakes. This is how you improve!'</a:t>
            </a:r>
          </a:p>
          <a:p>
            <a:endParaRPr/>
          </a:p>
          <a:p>
            <a:r>
              <a:t>For each wrong answer, students complete correction template:</a:t>
            </a:r>
          </a:p>
          <a:p>
            <a:endParaRPr/>
          </a:p>
          <a:p>
            <a:r>
              <a:t>Example (model on board):</a:t>
            </a:r>
          </a:p>
          <a:p>
            <a:endParaRPr/>
          </a:p>
          <a:p>
            <a:r>
              <a:t>Question Number: 7</a:t>
            </a:r>
          </a:p>
          <a:p>
            <a:r>
              <a:t>The correct answer is: B - It might not recognize women's faces well</a:t>
            </a:r>
          </a:p>
          <a:p>
            <a:r>
              <a:t>I chose: A - It will work perfectly for everyone</a:t>
            </a:r>
          </a:p>
          <a:p>
            <a:endParaRPr/>
          </a:p>
          <a:p>
            <a:r>
              <a:t>Why I got it wrong (tick boxes):</a:t>
            </a:r>
          </a:p>
          <a:p>
            <a:r>
              <a:t>☐ Didn't understand question</a:t>
            </a:r>
          </a:p>
          <a:p>
            <a:r>
              <a:t>☐ Didn't know information</a:t>
            </a:r>
          </a:p>
          <a:p>
            <a:r>
              <a:t>☑ Misread the question</a:t>
            </a:r>
          </a:p>
          <a:p>
            <a:r>
              <a:t>☐ Confused with something else</a:t>
            </a:r>
          </a:p>
          <a:p>
            <a:r>
              <a:t>☐ Guessed</a:t>
            </a:r>
          </a:p>
          <a:p>
            <a:endParaRPr/>
          </a:p>
          <a:p>
            <a:r>
              <a:t>The correct information is:</a:t>
            </a:r>
          </a:p>
          <a:p>
            <a:r>
              <a:t>'If AI is only trained on photos of men, it won't work well for women because it hasn't learned to recognize their features. Training data needs to be balanced and represent everyone.'</a:t>
            </a:r>
          </a:p>
          <a:p>
            <a:endParaRPr/>
          </a:p>
          <a:p>
            <a:r>
              <a:t>I will remember this by:</a:t>
            </a:r>
          </a:p>
          <a:p>
            <a:r>
              <a:t>'Think about the Labrador/Chihuahua example - AI can only recognize what it's been trained on. Variety in training data matters!'</a:t>
            </a:r>
          </a:p>
          <a:p>
            <a:endParaRPr/>
          </a:p>
          <a:p>
            <a:r>
              <a:t>Circulate to:</a:t>
            </a:r>
          </a:p>
          <a:p>
            <a:r>
              <a:t>- Help students articulate WHY they got it wrong</a:t>
            </a:r>
          </a:p>
          <a:p>
            <a:r>
              <a:t>- Ensure they write correct information in own words</a:t>
            </a:r>
          </a:p>
          <a:p>
            <a:r>
              <a:t>- Check they create memory aids/tips</a:t>
            </a:r>
          </a:p>
          <a:p>
            <a:r>
              <a:t>- Support struggling students</a:t>
            </a:r>
          </a:p>
          <a:p>
            <a:endParaRPr/>
          </a:p>
          <a:p>
            <a:r>
              <a:t>Common issues to address:</a:t>
            </a:r>
          </a:p>
          <a:p>
            <a:r>
              <a:t>- 'I guessed' - Why did you guess? Didn't know content or ran out of time?</a:t>
            </a:r>
          </a:p>
          <a:p>
            <a:r>
              <a:t>- Vague corrections - Push for specific explanations</a:t>
            </a:r>
          </a:p>
          <a:p>
            <a:r>
              <a:t>- Copying answer key verbatim - Must use own words</a:t>
            </a:r>
          </a:p>
          <a:p>
            <a:endParaRPr/>
          </a:p>
          <a:p>
            <a:r>
              <a:t>For students who got everything right:</a:t>
            </a:r>
          </a:p>
          <a:p>
            <a:r>
              <a:t>Extension: Write 3 quiz questions you could ask someone else about AI, with answer keys.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IMPROVEMENT PLANNING (5 mins)</a:t>
            </a:r>
          </a:p>
          <a:p>
            <a:endParaRPr/>
          </a:p>
          <a:p>
            <a:r>
              <a:t>Students reflect on their learning and plan next steps.</a:t>
            </a:r>
          </a:p>
          <a:p>
            <a:endParaRPr/>
          </a:p>
          <a:p>
            <a:r>
              <a:t>Personal Learning Plan:</a:t>
            </a:r>
          </a:p>
          <a:p>
            <a:endParaRPr/>
          </a:p>
          <a:p>
            <a:r>
              <a:t>1. My strongest topic was:</a:t>
            </a:r>
          </a:p>
          <a:p>
            <a:r>
              <a:t>   (Look at section analysis - which section scored highest?)</a:t>
            </a:r>
          </a:p>
          <a:p>
            <a:r>
              <a:t>   Expected: Students identify what they understood well</a:t>
            </a:r>
          </a:p>
          <a:p>
            <a:endParaRPr/>
          </a:p>
          <a:p>
            <a:r>
              <a:t>2. My weakest topic was:</a:t>
            </a:r>
          </a:p>
          <a:p>
            <a:r>
              <a:t>   (Which section scored lowest or RED in RAG?)</a:t>
            </a:r>
          </a:p>
          <a:p>
            <a:r>
              <a:t>   Expected: Honest identification of gaps</a:t>
            </a:r>
          </a:p>
          <a:p>
            <a:endParaRPr/>
          </a:p>
          <a:p>
            <a:r>
              <a:t>3. To improve, I will:</a:t>
            </a:r>
          </a:p>
          <a:p>
            <a:r>
              <a:t>   Provide sentence starters:</a:t>
            </a:r>
          </a:p>
          <a:p>
            <a:r>
              <a:t>   - 'Re-read my notes on [specific topic]'</a:t>
            </a:r>
          </a:p>
          <a:p>
            <a:r>
              <a:t>   - 'Ask teacher to explain [concept] again'</a:t>
            </a:r>
          </a:p>
          <a:p>
            <a:r>
              <a:t>   - 'Practice [skill] by [specific action]'</a:t>
            </a:r>
          </a:p>
          <a:p>
            <a:r>
              <a:t>   - 'Watch a video about [topic]'</a:t>
            </a:r>
          </a:p>
          <a:p>
            <a:r>
              <a:t>   - 'Teach [concept] to a friend to test my understanding'</a:t>
            </a:r>
          </a:p>
          <a:p>
            <a:endParaRPr/>
          </a:p>
          <a:p>
            <a:r>
              <a:t>4. One thing I found interesting:</a:t>
            </a:r>
          </a:p>
          <a:p>
            <a:r>
              <a:t>   Reflects engagement and curiosity</a:t>
            </a:r>
          </a:p>
          <a:p>
            <a:endParaRPr/>
          </a:p>
          <a:p>
            <a:r>
              <a:t>5. One question I still have:</a:t>
            </a:r>
          </a:p>
          <a:p>
            <a:r>
              <a:t>   Collect these to address in future lessons</a:t>
            </a:r>
          </a:p>
          <a:p>
            <a:endParaRPr/>
          </a:p>
          <a:p>
            <a:r>
              <a:t>Circulate to:</a:t>
            </a:r>
          </a:p>
          <a:p>
            <a:r>
              <a:t>- Ensure specific plans (not vague 'revise more')</a:t>
            </a:r>
          </a:p>
          <a:p>
            <a:r>
              <a:t>- Encourage realistic, achievable goals</a:t>
            </a:r>
          </a:p>
          <a:p>
            <a:r>
              <a:t>- Note common weak topics for reteaching</a:t>
            </a:r>
          </a:p>
          <a:p>
            <a:r>
              <a:t>- Identify students needing intervention</a:t>
            </a:r>
          </a:p>
          <a:p>
            <a:endParaRPr/>
          </a:p>
          <a:p>
            <a:r>
              <a:t>After lesson:</a:t>
            </a:r>
          </a:p>
          <a:p>
            <a:r>
              <a:t>- Review all assessments and plans</a:t>
            </a:r>
          </a:p>
          <a:p>
            <a:r>
              <a:t>- Identify class-wide gaps for reteaching</a:t>
            </a:r>
          </a:p>
          <a:p>
            <a:r>
              <a:t>- Plan intervention for struggling students</a:t>
            </a:r>
          </a:p>
          <a:p>
            <a:r>
              <a:t>- Note excellent performers for extension</a:t>
            </a:r>
          </a:p>
          <a:p>
            <a:endParaRPr/>
          </a:p>
          <a:p>
            <a:r>
              <a:t>Formative Assessment Data:</a:t>
            </a:r>
          </a:p>
          <a:p>
            <a:r>
              <a:t>Use this to inform:</a:t>
            </a:r>
          </a:p>
          <a:p>
            <a:r>
              <a:t>- What to revisit in Year 8</a:t>
            </a:r>
          </a:p>
          <a:p>
            <a:r>
              <a:t>- Which students need support</a:t>
            </a:r>
          </a:p>
          <a:p>
            <a:r>
              <a:t>- Whether learning objectives were met</a:t>
            </a:r>
          </a:p>
          <a:p>
            <a:r>
              <a:t>- Effectiveness of teaching methods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 (5 mins)</a:t>
            </a:r>
          </a:p>
          <a:p>
            <a:endParaRPr/>
          </a:p>
          <a:p>
            <a:r>
              <a:t>Celebrate learning:</a:t>
            </a:r>
          </a:p>
          <a:p>
            <a:r>
              <a:t>'You're now AI literacy experts! You understand more about AI than most adults.'</a:t>
            </a:r>
          </a:p>
          <a:p>
            <a:endParaRPr/>
          </a:p>
          <a:p>
            <a:r>
              <a:t>Review journey:</a:t>
            </a:r>
          </a:p>
          <a:p>
            <a:r>
              <a:t>- Started knowing little about AI</a:t>
            </a:r>
          </a:p>
          <a:p>
            <a:r>
              <a:t>- Now understand what it is, how it works, where it's used</a:t>
            </a:r>
          </a:p>
          <a:p>
            <a:r>
              <a:t>- Can think critically about human control</a:t>
            </a:r>
          </a:p>
          <a:p>
            <a:r>
              <a:t>- Know how to stay safe</a:t>
            </a:r>
          </a:p>
          <a:p>
            <a:endParaRPr/>
          </a:p>
          <a:p>
            <a:r>
              <a:t>What This Means:</a:t>
            </a:r>
          </a:p>
          <a:p>
            <a:r>
              <a:t>- You can make informed decisions about AI</a:t>
            </a:r>
          </a:p>
          <a:p>
            <a:r>
              <a:t>- You can spot AI being used around you</a:t>
            </a:r>
          </a:p>
          <a:p>
            <a:r>
              <a:t>- You understand when humans should stay in control</a:t>
            </a:r>
          </a:p>
          <a:p>
            <a:r>
              <a:t>- You know how to protect your privacy</a:t>
            </a:r>
          </a:p>
          <a:p>
            <a:endParaRPr/>
          </a:p>
          <a:p>
            <a:r>
              <a:t>Year 8 Preview:</a:t>
            </a:r>
          </a:p>
          <a:p>
            <a:r>
              <a:t>'Next year gets even more interesting! You'll become AI ethics experts, learning about:</a:t>
            </a:r>
          </a:p>
          <a:p>
            <a:r>
              <a:t>- Why AI can be biased and how to fix it</a:t>
            </a:r>
          </a:p>
          <a:p>
            <a:r>
              <a:t>- Ethical rules for AI (UNESCO framework in depth)</a:t>
            </a:r>
          </a:p>
          <a:p>
            <a:r>
              <a:t>- Copyright issues with AI-generated content</a:t>
            </a:r>
          </a:p>
          <a:p>
            <a:r>
              <a:t>- How to know when AI is being transparent</a:t>
            </a:r>
          </a:p>
          <a:p>
            <a:r>
              <a:t>- Building your own simple AI models'</a:t>
            </a:r>
          </a:p>
          <a:p>
            <a:endParaRPr/>
          </a:p>
          <a:p>
            <a:r>
              <a:t>Motivate:</a:t>
            </a:r>
          </a:p>
          <a:p>
            <a:r>
              <a:t>'The skills you're learning matter. AI is changing the world, and you're learning to understand and shape that change, not just accept it.'</a:t>
            </a:r>
          </a:p>
          <a:p>
            <a:endParaRPr/>
          </a:p>
          <a:p>
            <a:r>
              <a:t>Final message:</a:t>
            </a:r>
          </a:p>
          <a:p>
            <a:r>
              <a:t>'Have a great holiday! Keep spotting AI around you. See you in Year 8!'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 AND ALIGNMENT</a:t>
            </a:r>
          </a:p>
          <a:p>
            <a:endParaRPr/>
          </a:p>
          <a:p>
            <a:r>
              <a:t>This assessment aligns with:</a:t>
            </a:r>
          </a:p>
          <a:p>
            <a:endParaRPr/>
          </a:p>
          <a:p>
            <a:r>
              <a:t>1. DfE Policy (August 2025):</a:t>
            </a:r>
          </a:p>
          <a:p>
            <a:r>
              <a:t>- Assessment of foundational AI understanding</a:t>
            </a:r>
          </a:p>
          <a:p>
            <a:r>
              <a:t>- Safe, age-appropriate content</a:t>
            </a:r>
          </a:p>
          <a:p>
            <a:r>
              <a:t>- Focus on critical thinking about AI</a:t>
            </a:r>
          </a:p>
          <a:p>
            <a:endParaRPr/>
          </a:p>
          <a:p>
            <a:r>
              <a:t>2. UNESCO AI Competency Framework (2024):</a:t>
            </a:r>
          </a:p>
          <a:p>
            <a:r>
              <a:t>- Level 1 (Understand): Foundational knowledge</a:t>
            </a:r>
          </a:p>
          <a:p>
            <a:r>
              <a:t>- All four competency aspects covered:</a:t>
            </a:r>
          </a:p>
          <a:p>
            <a:r>
              <a:t>  * Human-centred mindset</a:t>
            </a:r>
          </a:p>
          <a:p>
            <a:r>
              <a:t>  * Ethics of AI (introduction)</a:t>
            </a:r>
          </a:p>
          <a:p>
            <a:r>
              <a:t>  * AI techniques and applications</a:t>
            </a:r>
          </a:p>
          <a:p>
            <a:r>
              <a:t>  * AI system design (basic concepts)</a:t>
            </a:r>
          </a:p>
          <a:p>
            <a:endParaRPr/>
          </a:p>
          <a:p>
            <a:r>
              <a:t>Assessment Coverage:</a:t>
            </a:r>
          </a:p>
          <a:p>
            <a:r>
              <a:t>- Section A: What is AI (foundational concepts)</a:t>
            </a:r>
          </a:p>
          <a:p>
            <a:r>
              <a:t>- Section B: How AI learns (technical understanding)</a:t>
            </a:r>
          </a:p>
          <a:p>
            <a:r>
              <a:t>- Section C: AI applications (real-world context)</a:t>
            </a:r>
          </a:p>
          <a:p>
            <a:r>
              <a:t>- Section D: Human agency (ethical understanding)</a:t>
            </a:r>
          </a:p>
          <a:p>
            <a:r>
              <a:t>- Section E: Safety and privacy (responsible use)</a:t>
            </a:r>
          </a:p>
          <a:p>
            <a:endParaRPr/>
          </a:p>
          <a:p>
            <a:r>
              <a:t>Year 7 End Point:</a:t>
            </a:r>
          </a:p>
          <a:p>
            <a:r>
              <a:t>Students should be able to:</a:t>
            </a:r>
          </a:p>
          <a:p>
            <a:r>
              <a:t>✓ Define AI and distinguish from traditional programs</a:t>
            </a:r>
          </a:p>
          <a:p>
            <a:r>
              <a:t>✓ Explain how machine learning works</a:t>
            </a:r>
          </a:p>
          <a:p>
            <a:r>
              <a:t>✓ Identify AI applications across sectors</a:t>
            </a:r>
          </a:p>
          <a:p>
            <a:r>
              <a:t>✓ Understand human control and agency</a:t>
            </a:r>
          </a:p>
          <a:p>
            <a:r>
              <a:t>✓ Recognize safety and privacy concerns</a:t>
            </a:r>
          </a:p>
          <a:p>
            <a:endParaRPr/>
          </a:p>
          <a:p>
            <a:r>
              <a:t>Progression to Year 8:</a:t>
            </a:r>
          </a:p>
          <a:p>
            <a:r>
              <a:t>Next term builds on this foundation:</a:t>
            </a:r>
          </a:p>
          <a:p>
            <a:r>
              <a:t>- Deeper ethics exploration</a:t>
            </a:r>
          </a:p>
          <a:p>
            <a:r>
              <a:t>- Bias identification and prevention</a:t>
            </a:r>
          </a:p>
          <a:p>
            <a:r>
              <a:t>- Copyright and IP issues</a:t>
            </a:r>
          </a:p>
          <a:p>
            <a:r>
              <a:t>- Creating simple AI models</a:t>
            </a:r>
          </a:p>
          <a:p>
            <a:r>
              <a:t>- Critical evaluation of AI 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17C15B-695D-95D1-3662-4525D7913B2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3743" y="1600201"/>
            <a:ext cx="88679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723C20-BB01-D574-9D39-888C0A82467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dirty="0"/>
              <a:t>Year 7 AI Assessment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sz="2000" dirty="0">
                <a:solidFill>
                  <a:schemeClr val="tx1"/>
                </a:solidFill>
              </a:rPr>
              <a:t>Year 7 Computer Science</a:t>
            </a:r>
          </a:p>
          <a:p>
            <a:r>
              <a:rPr sz="2000" dirty="0">
                <a:solidFill>
                  <a:schemeClr val="tx1"/>
                </a:solidFill>
              </a:rPr>
              <a:t>Lesson 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>
              <a:buFont typeface="+mj-lt"/>
              <a:buAutoNum type="arabicPeriod"/>
            </a:pPr>
            <a:r>
              <a:rPr sz="2000" dirty="0"/>
              <a:t>Demonstrate understanding of Year 7 AI concepts</a:t>
            </a:r>
          </a:p>
          <a:p>
            <a:pPr>
              <a:buFont typeface="+mj-lt"/>
              <a:buAutoNum type="arabicPeriod"/>
            </a:pPr>
            <a:r>
              <a:rPr sz="2000" dirty="0"/>
              <a:t>Self-assess learning and identify areas for improvement</a:t>
            </a:r>
          </a:p>
          <a:p>
            <a:pPr>
              <a:buFont typeface="+mj-lt"/>
              <a:buAutoNum type="arabicPeriod"/>
            </a:pPr>
            <a:r>
              <a:rPr sz="2000" dirty="0"/>
              <a:t>Reflect on AI literacy development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Retrieval Warm-up (verbal rapid fire):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Name 3 types of AI applications</a:t>
            </a:r>
          </a:p>
          <a:p>
            <a:pPr marL="0" indent="0">
              <a:buNone/>
            </a:pPr>
            <a:r>
              <a:rPr sz="2000" dirty="0"/>
              <a:t>What is training data?</a:t>
            </a:r>
          </a:p>
          <a:p>
            <a:pPr marL="0" indent="0">
              <a:buNone/>
            </a:pPr>
            <a:r>
              <a:rPr sz="2000" dirty="0"/>
              <a:t>Who controls AI - humans or machines?</a:t>
            </a:r>
          </a:p>
          <a:p>
            <a:pPr marL="0" indent="0">
              <a:buNone/>
            </a:pPr>
            <a:r>
              <a:rPr sz="2000" dirty="0"/>
              <a:t>Name one AI safety concern</a:t>
            </a:r>
          </a:p>
          <a:p>
            <a:pPr marL="0" indent="0">
              <a:buNone/>
            </a:pPr>
            <a:r>
              <a:rPr sz="2000" dirty="0"/>
              <a:t>Can AI make mistakes? Give an example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Review Key Vocabulary around room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Today's Structure: Test → Mark → Correct → Improve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Assessment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20 multiple choice questions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Write A, B, C, or D for each answer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Work independently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You'll mark your own work afterwards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This helps YOU see what you understand well and what needs more practice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25 minutes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Self-Assessment and Marking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Mark Your Own Work (5 mins)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Tick correct answers</a:t>
            </a:r>
          </a:p>
          <a:p>
            <a:pPr marL="0" indent="0">
              <a:buNone/>
            </a:pPr>
            <a:r>
              <a:rPr sz="2000" dirty="0"/>
              <a:t>Cross incorrect answers</a:t>
            </a:r>
          </a:p>
          <a:p>
            <a:pPr marL="0" indent="0">
              <a:buNone/>
            </a:pPr>
            <a:r>
              <a:rPr sz="2000" dirty="0"/>
              <a:t>Count your total score out of 20</a:t>
            </a:r>
          </a:p>
          <a:p>
            <a:pPr marL="0" indent="0">
              <a:buNone/>
            </a:pPr>
            <a:r>
              <a:rPr sz="2000" dirty="0"/>
              <a:t>Calculate your percentage</a:t>
            </a:r>
          </a:p>
          <a:p>
            <a:pPr marL="0" indent="0">
              <a:buNone/>
            </a:pPr>
            <a:r>
              <a:rPr sz="2000" dirty="0"/>
              <a:t>Be honest - this is to help YOU learn!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Understanding Your Results (5 mins)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Complete self-assessment sheet:</a:t>
            </a:r>
          </a:p>
          <a:p>
            <a:pPr marL="0" indent="0">
              <a:buNone/>
            </a:pPr>
            <a:r>
              <a:rPr sz="2000" dirty="0"/>
              <a:t>Performance level</a:t>
            </a:r>
          </a:p>
          <a:p>
            <a:pPr marL="0" indent="0">
              <a:buNone/>
            </a:pPr>
            <a:r>
              <a:rPr sz="2000" dirty="0"/>
              <a:t>Section analysis</a:t>
            </a:r>
          </a:p>
          <a:p>
            <a:pPr marL="0" indent="0">
              <a:buNone/>
            </a:pPr>
            <a:r>
              <a:rPr sz="2000" dirty="0"/>
              <a:t>RAG rating for each topic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Corrections and Understanding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2000" b="1" dirty="0"/>
              <a:t>For EACH question you got wrong: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Find the question number</a:t>
            </a:r>
          </a:p>
          <a:p>
            <a:pPr marL="0" indent="0">
              <a:buNone/>
            </a:pPr>
            <a:r>
              <a:rPr sz="2000" dirty="0"/>
              <a:t>2. Read the correct answer</a:t>
            </a:r>
          </a:p>
          <a:p>
            <a:pPr marL="0" indent="0">
              <a:buNone/>
            </a:pPr>
            <a:r>
              <a:rPr sz="2000" dirty="0"/>
              <a:t>3. Complete the correction template: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Question Number:</a:t>
            </a:r>
          </a:p>
          <a:p>
            <a:pPr marL="0" indent="0">
              <a:buNone/>
            </a:pPr>
            <a:r>
              <a:rPr sz="2000" b="1" dirty="0"/>
              <a:t>The correct answer is:</a:t>
            </a:r>
          </a:p>
          <a:p>
            <a:pPr marL="0" indent="0">
              <a:buNone/>
            </a:pPr>
            <a:r>
              <a:rPr sz="2000" dirty="0"/>
              <a:t>I chose: (my wrong answer)</a:t>
            </a:r>
          </a:p>
          <a:p>
            <a:pPr marL="0" indent="0">
              <a:buNone/>
            </a:pPr>
            <a:r>
              <a:rPr sz="2000" dirty="0"/>
              <a:t>Why I got it wrong:</a:t>
            </a:r>
          </a:p>
          <a:p>
            <a:pPr marL="0" indent="0">
              <a:buNone/>
            </a:pPr>
            <a:r>
              <a:rPr sz="2000" dirty="0"/>
              <a:t>The correct information is:</a:t>
            </a:r>
          </a:p>
          <a:p>
            <a:pPr marL="0" indent="0">
              <a:buNone/>
            </a:pPr>
            <a:r>
              <a:rPr sz="2000" dirty="0"/>
              <a:t>I will remember this by:</a:t>
            </a:r>
          </a:p>
          <a:p>
            <a:pPr marL="0" indent="0"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Improvement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9303" y="1600201"/>
            <a:ext cx="8552396" cy="49831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000" b="1" dirty="0"/>
              <a:t>Personal Learning Plan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My strongest topic was: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2. My weakest topic was: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3. To improve, I will:</a:t>
            </a:r>
          </a:p>
          <a:p>
            <a:pPr marL="0" indent="0">
              <a:buNone/>
            </a:pPr>
            <a:r>
              <a:rPr sz="2000" dirty="0"/>
              <a:t>Re-read my notes on...</a:t>
            </a:r>
          </a:p>
          <a:p>
            <a:pPr marL="0" indent="0">
              <a:buNone/>
            </a:pPr>
            <a:r>
              <a:rPr sz="2000" dirty="0"/>
              <a:t>Ask teacher about...</a:t>
            </a:r>
          </a:p>
          <a:p>
            <a:pPr marL="0" indent="0">
              <a:buNone/>
            </a:pPr>
            <a:r>
              <a:rPr sz="2000" dirty="0"/>
              <a:t>Practice by...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4. One thing I found interesting: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5. One question I still have: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Plenary - Looking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1600" b="1" dirty="0"/>
              <a:t>What We've Learned This Term: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What AI is and types of AI</a:t>
            </a:r>
          </a:p>
          <a:p>
            <a:pPr marL="0" indent="0">
              <a:buNone/>
            </a:pPr>
            <a:r>
              <a:rPr sz="1600" dirty="0"/>
              <a:t>How AI learns from data</a:t>
            </a:r>
          </a:p>
          <a:p>
            <a:pPr marL="0" indent="0">
              <a:buNone/>
            </a:pPr>
            <a:r>
              <a:rPr sz="1600" dirty="0"/>
              <a:t>Where AI is used in society</a:t>
            </a:r>
          </a:p>
          <a:p>
            <a:pPr marL="0" indent="0">
              <a:buNone/>
            </a:pPr>
            <a:r>
              <a:rPr sz="1600" dirty="0"/>
              <a:t>Human control and agency</a:t>
            </a:r>
          </a:p>
          <a:p>
            <a:pPr marL="0" indent="0">
              <a:buNone/>
            </a:pPr>
            <a:r>
              <a:rPr sz="1600" dirty="0"/>
              <a:t>AI safety and privacy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b="1" dirty="0"/>
              <a:t>Next </a:t>
            </a:r>
            <a:r>
              <a:rPr lang="en-US" sz="1600" b="1" dirty="0"/>
              <a:t>Year</a:t>
            </a:r>
            <a:r>
              <a:rPr sz="1600" b="1" dirty="0"/>
              <a:t>: Year 8 - AI Ethics</a:t>
            </a:r>
          </a:p>
          <a:p>
            <a:pPr marL="0" indent="0">
              <a:buNone/>
            </a:pPr>
            <a:endParaRPr sz="1600" dirty="0"/>
          </a:p>
          <a:p>
            <a:pPr marL="0" indent="0">
              <a:buNone/>
            </a:pPr>
            <a:r>
              <a:rPr sz="1600" dirty="0"/>
              <a:t>You'll learn about:</a:t>
            </a:r>
          </a:p>
          <a:p>
            <a:pPr marL="0" indent="0">
              <a:buNone/>
            </a:pPr>
            <a:r>
              <a:rPr sz="1600" dirty="0"/>
              <a:t>Bias in AI systems</a:t>
            </a:r>
          </a:p>
          <a:p>
            <a:pPr marL="0" indent="0">
              <a:buNone/>
            </a:pPr>
            <a:r>
              <a:rPr sz="1600" dirty="0"/>
              <a:t>Ethical principles for AI</a:t>
            </a:r>
          </a:p>
          <a:p>
            <a:pPr marL="0" indent="0">
              <a:buNone/>
            </a:pPr>
            <a:r>
              <a:rPr sz="1600" dirty="0"/>
              <a:t>Copyright and intellectual property</a:t>
            </a:r>
          </a:p>
          <a:p>
            <a:pPr marL="0" indent="0">
              <a:buNone/>
            </a:pPr>
            <a:r>
              <a:rPr sz="1600" dirty="0"/>
              <a:t>Transparency and explainability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1600"/>
          </a:p>
          <a:p>
            <a:r>
              <a:rPr sz="1600"/>
              <a:t>UNESCO (2024). AI competency framework for students. Paris: UNESCO. Available at: https://www.unesco.org/en/digital-education/ai-future-learning</a:t>
            </a:r>
          </a:p>
          <a:p>
            <a:endParaRPr sz="1600"/>
          </a:p>
          <a:p>
            <a:r>
              <a:rPr sz="160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1600"/>
          </a:p>
          <a:p>
            <a:r>
              <a:rPr sz="1600"/>
              <a:t>Assessment based on UNESCO Level 1 (Understand) competencies for Year 7 students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2129</Words>
  <Application>Microsoft Office PowerPoint</Application>
  <PresentationFormat>Widescreen</PresentationFormat>
  <Paragraphs>361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Year 7 AI Assessment</vt:lpstr>
      <vt:lpstr>Learning Objectives</vt:lpstr>
      <vt:lpstr>Prior Knowledge Check</vt:lpstr>
      <vt:lpstr>Assessment Instructions</vt:lpstr>
      <vt:lpstr>Self-Assessment and Marking</vt:lpstr>
      <vt:lpstr>Corrections and Understanding</vt:lpstr>
      <vt:lpstr>Improvement Planning</vt:lpstr>
      <vt:lpstr>Plenary - Looking Forward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2</cp:revision>
  <dcterms:created xsi:type="dcterms:W3CDTF">2013-01-27T09:14:16Z</dcterms:created>
  <dcterms:modified xsi:type="dcterms:W3CDTF">2025-12-31T19:34:33Z</dcterms:modified>
  <cp:category/>
</cp:coreProperties>
</file>